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5"/>
  </p:notesMasterIdLst>
  <p:handoutMasterIdLst>
    <p:handoutMasterId r:id="rId6"/>
  </p:handout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Средний стиль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E171933-4619-4E11-9A3F-F7608DF75F80}" styleName="Средний стиль 1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6" d="100"/>
          <a:sy n="86" d="100"/>
        </p:scale>
        <p:origin x="152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CE66C6-D92F-BD4A-84CF-B5BBC5FE4424}" type="datetimeFigureOut">
              <a:rPr lang="ru-RU" smtClean="0"/>
              <a:pPr/>
              <a:t>26.04.2017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8FB04F-47F7-8B40-934F-836DAADD6E8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213877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3F6C28-C9EB-C747-9355-02D40FE4C669}" type="datetimeFigureOut">
              <a:rPr lang="ru-RU" smtClean="0"/>
              <a:pPr/>
              <a:t>26.04.2017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BBC87B-B6BA-F44B-8495-CC16636427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231764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82575" y="1485900"/>
            <a:ext cx="4235450" cy="4187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6802438" y="14859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4624388" y="363474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624388" y="1485900"/>
            <a:ext cx="2057400" cy="2039112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Rectangle 11"/>
          <p:cNvSpPr/>
          <p:nvPr/>
        </p:nvSpPr>
        <p:spPr>
          <a:xfrm>
            <a:off x="6802438" y="3634740"/>
            <a:ext cx="2057400" cy="203911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2575" y="1492250"/>
            <a:ext cx="4038600" cy="933450"/>
          </a:xfrm>
        </p:spPr>
        <p:txBody>
          <a:bodyPr>
            <a:noAutofit/>
          </a:bodyPr>
          <a:lstStyle>
            <a:lvl1pPr>
              <a:defRPr sz="3200">
                <a:solidFill>
                  <a:schemeClr val="bg1"/>
                </a:solidFill>
                <a:latin typeface="Arial Black"/>
                <a:cs typeface="Arial Black"/>
              </a:defRPr>
            </a:lvl1pPr>
          </a:lstStyle>
          <a:p>
            <a:r>
              <a:rPr lang="ru-RU" dirty="0" smtClean="0"/>
              <a:t>Образец заголовка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9425" y="4919337"/>
            <a:ext cx="4038600" cy="748553"/>
          </a:xfrm>
        </p:spPr>
        <p:txBody>
          <a:bodyPr>
            <a:normAutofit/>
          </a:bodyPr>
          <a:lstStyle>
            <a:lvl1pPr marL="0" indent="0" algn="r">
              <a:spcBef>
                <a:spcPts val="300"/>
              </a:spcBef>
              <a:buNone/>
              <a:defRPr sz="2000">
                <a:solidFill>
                  <a:schemeClr val="bg1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Образец подзаголовка</a:t>
            </a:r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210550" y="282574"/>
            <a:ext cx="642097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>
            <a:lvl1pPr>
              <a:lnSpc>
                <a:spcPct val="90000"/>
              </a:lnSpc>
              <a:defRPr sz="4400">
                <a:latin typeface="Arial Black"/>
                <a:cs typeface="Arial Black"/>
              </a:defRPr>
            </a:lvl1pPr>
          </a:lstStyle>
          <a:p>
            <a:r>
              <a:rPr lang="ru-RU" dirty="0" smtClean="0"/>
              <a:t>Образец заголовка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355600" indent="-355600">
              <a:lnSpc>
                <a:spcPct val="90000"/>
              </a:lnSpc>
              <a:spcBef>
                <a:spcPts val="0"/>
              </a:spcBef>
              <a:defRPr sz="2800">
                <a:solidFill>
                  <a:schemeClr val="tx1"/>
                </a:solidFill>
                <a:latin typeface="Arial"/>
                <a:cs typeface="Arial"/>
              </a:defRPr>
            </a:lvl1pPr>
            <a:lvl2pPr marL="622300" indent="-393700">
              <a:lnSpc>
                <a:spcPct val="90000"/>
              </a:lnSpc>
              <a:spcBef>
                <a:spcPts val="0"/>
              </a:spcBef>
              <a:defRPr sz="2800">
                <a:solidFill>
                  <a:schemeClr val="tx1"/>
                </a:solidFill>
                <a:latin typeface="Arial"/>
                <a:cs typeface="Arial"/>
              </a:defRPr>
            </a:lvl2pPr>
            <a:lvl3pPr marL="812800" indent="-355600">
              <a:lnSpc>
                <a:spcPct val="90000"/>
              </a:lnSpc>
              <a:spcBef>
                <a:spcPts val="0"/>
              </a:spcBef>
              <a:defRPr sz="2800">
                <a:solidFill>
                  <a:schemeClr val="tx1"/>
                </a:solidFill>
                <a:latin typeface="Arial"/>
                <a:cs typeface="Arial"/>
              </a:defRPr>
            </a:lvl3pPr>
            <a:lvl4pPr marL="1079500" indent="-393700">
              <a:lnSpc>
                <a:spcPct val="90000"/>
              </a:lnSpc>
              <a:spcBef>
                <a:spcPts val="0"/>
              </a:spcBef>
              <a:defRPr sz="2800">
                <a:solidFill>
                  <a:schemeClr val="tx1"/>
                </a:solidFill>
                <a:latin typeface="Arial"/>
                <a:cs typeface="Arial"/>
              </a:defRPr>
            </a:lvl4pPr>
            <a:lvl5pPr marL="1257300" indent="-342900">
              <a:lnSpc>
                <a:spcPct val="90000"/>
              </a:lnSpc>
              <a:spcBef>
                <a:spcPts val="0"/>
              </a:spcBef>
              <a:defRPr sz="2800">
                <a:solidFill>
                  <a:schemeClr val="tx1"/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98609" y="6249334"/>
            <a:ext cx="554038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fld id="{162F1D00-BD13-4404-86B0-79703945A0A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8068235" y="282574"/>
            <a:ext cx="91440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8474" y="484094"/>
            <a:ext cx="7556313" cy="111610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8474" y="1981200"/>
            <a:ext cx="7556313" cy="4144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95247" y="642358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1706" y="6423585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5800" y="242234"/>
            <a:ext cx="5540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162F1D00-BD13-4404-86B0-79703945A0A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6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2000"/>
        </a:spcBef>
        <a:buClr>
          <a:schemeClr val="accent1"/>
        </a:buClr>
        <a:buSzPct val="75000"/>
        <a:buFont typeface="Wingdings" pitchFamily="2" charset="2"/>
        <a:buChar char="n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spcBef>
          <a:spcPts val="600"/>
        </a:spcBef>
        <a:buClr>
          <a:schemeClr val="accent1"/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spcBef>
          <a:spcPts val="600"/>
        </a:spcBef>
        <a:buClr>
          <a:schemeClr val="accent1"/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377950" indent="-22860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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1603375" indent="-228600" algn="l" defTabSz="914400" rtl="0" eaLnBrk="1" latinLnBrk="0" hangingPunct="1">
        <a:spcBef>
          <a:spcPct val="20000"/>
        </a:spcBef>
        <a:buClr>
          <a:schemeClr val="accent1"/>
        </a:buClr>
        <a:buSzPct val="75000"/>
        <a:buFont typeface="Wingdings" pitchFamily="2" charset="2"/>
        <a:buChar char=""/>
        <a:defRPr lang="en-US" sz="1800" kern="1200" baseline="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1830388" indent="-22860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"/>
        <a:defRPr lang="en-US" sz="1800" kern="1200" baseline="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057400" indent="-228600" algn="l" defTabSz="914400" rtl="0" eaLnBrk="1" latinLnBrk="0" hangingPunct="1">
        <a:spcBef>
          <a:spcPct val="20000"/>
        </a:spcBef>
        <a:buClr>
          <a:schemeClr val="accent1"/>
        </a:buClr>
        <a:buSzPct val="75000"/>
        <a:buFont typeface="Wingdings" pitchFamily="2" charset="2"/>
        <a:buChar char=""/>
        <a:defRPr lang="en-US" sz="1800" kern="1200" baseline="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ru-RU" dirty="0" smtClean="0"/>
              <a:t>Аксиомы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Содержимое 2"/>
              <p:cNvSpPr>
                <a:spLocks noGrp="1"/>
              </p:cNvSpPr>
              <p:nvPr>
                <p:ph idx="1"/>
              </p:nvPr>
            </p:nvSpPr>
            <p:spPr>
              <a:xfrm>
                <a:off x="498473" y="1930400"/>
                <a:ext cx="8093734" cy="4318934"/>
              </a:xfrm>
            </p:spPr>
            <p:txBody>
              <a:bodyPr>
                <a:noAutofit/>
              </a:bodyPr>
              <a:lstStyle/>
              <a:p>
                <a:pPr>
                  <a:lnSpc>
                    <a:spcPct val="100000"/>
                  </a:lnSpc>
                  <a:spcBef>
                    <a:spcPts val="1200"/>
                  </a:spcBef>
                  <a:buSzPct val="100000"/>
                </a:pP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0≤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≤1</m:t>
                    </m:r>
                  </m:oMath>
                </a14:m>
                <a:endParaRPr lang="en-US" b="0" dirty="0" smtClean="0"/>
              </a:p>
              <a:p>
                <a:pPr>
                  <a:lnSpc>
                    <a:spcPct val="100000"/>
                  </a:lnSpc>
                  <a:spcBef>
                    <a:spcPts val="1200"/>
                  </a:spcBef>
                  <a:buSzPct val="100000"/>
                </a:pPr>
                <a14:m>
                  <m:oMath xmlns:m="http://schemas.openxmlformats.org/officeDocument/2006/math">
                    <m:d>
                      <m:dPr>
                        <m:begChr m:val="{"/>
                        <m:endChr m:val="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  <m:d>
                              <m:d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𝑇𝑅𝑈𝐸</m:t>
                                </m:r>
                              </m:e>
                            </m:d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=1</m:t>
                            </m:r>
                          </m:e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  <m:d>
                              <m:d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𝐹𝐴𝐿𝑆𝐸</m:t>
                                </m:r>
                              </m:e>
                            </m:d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=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e>
                        </m:eqArr>
                      </m:e>
                    </m:d>
                  </m:oMath>
                </a14:m>
                <a:endParaRPr lang="en-US" b="0" dirty="0" smtClean="0"/>
              </a:p>
              <a:p>
                <a:pPr>
                  <a:lnSpc>
                    <a:spcPct val="100000"/>
                  </a:lnSpc>
                  <a:spcBef>
                    <a:spcPts val="1200"/>
                  </a:spcBef>
                  <a:buSzPct val="100000"/>
                </a:pP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ru-RU" b="0" i="1" smtClean="0">
                            <a:latin typeface="Cambria Math" panose="02040503050406030204" pitchFamily="18" charset="0"/>
                          </a:rPr>
                          <m:t> или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ru-RU" b="0" i="1" smtClean="0">
                            <a:latin typeface="Cambria Math" panose="02040503050406030204" pitchFamily="18" charset="0"/>
                          </a:rPr>
                          <m:t> и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d>
                  </m:oMath>
                </a14:m>
                <a:endParaRPr lang="ru-RU" b="0" dirty="0" smtClean="0"/>
              </a:p>
              <a:p>
                <a:pPr marL="0" indent="0">
                  <a:lnSpc>
                    <a:spcPct val="100000"/>
                  </a:lnSpc>
                  <a:spcBef>
                    <a:spcPts val="1200"/>
                  </a:spcBef>
                  <a:buSzPct val="100000"/>
                  <a:buNone/>
                </a:pPr>
                <a:endParaRPr lang="ru-RU" dirty="0" smtClean="0"/>
              </a:p>
            </p:txBody>
          </p:sp>
        </mc:Choice>
        <mc:Fallback xmlns="">
          <p:sp>
            <p:nvSpPr>
              <p:cNvPr id="3" name="Содержимое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98473" y="1930400"/>
                <a:ext cx="8093734" cy="4318934"/>
              </a:xfr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7" name="Footer Placeholder 4"/>
          <p:cNvSpPr txBox="1">
            <a:spLocks/>
          </p:cNvSpPr>
          <p:nvPr/>
        </p:nvSpPr>
        <p:spPr>
          <a:xfrm>
            <a:off x="498473" y="6249334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2800" i="1" kern="1200">
                <a:solidFill>
                  <a:schemeClr val="accent1"/>
                </a:solidFill>
                <a:latin typeface="Arial"/>
                <a:ea typeface="+mn-ea"/>
                <a:cs typeface="Arial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err="1" smtClean="0">
                <a:solidFill>
                  <a:schemeClr val="accent3"/>
                </a:solidFill>
              </a:rPr>
              <a:t>Асирян</a:t>
            </a:r>
            <a:endParaRPr lang="en-US" dirty="0">
              <a:solidFill>
                <a:schemeClr val="accent3"/>
              </a:solidFill>
            </a:endParaRPr>
          </a:p>
        </p:txBody>
      </p:sp>
      <p:grpSp>
        <p:nvGrpSpPr>
          <p:cNvPr id="41" name="Группа 40"/>
          <p:cNvGrpSpPr/>
          <p:nvPr/>
        </p:nvGrpSpPr>
        <p:grpSpPr>
          <a:xfrm>
            <a:off x="4129390" y="4434182"/>
            <a:ext cx="4462817" cy="1815152"/>
            <a:chOff x="1272651" y="4285397"/>
            <a:chExt cx="4462817" cy="1815152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1272651" y="4285397"/>
              <a:ext cx="4462817" cy="1815152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US" dirty="0" smtClean="0">
                  <a:latin typeface="Arial" panose="020B0604020202020204" pitchFamily="34" charset="0"/>
                  <a:cs typeface="Arial" panose="020B0604020202020204" pitchFamily="34" charset="0"/>
                </a:rPr>
                <a:t>True</a:t>
              </a:r>
              <a:endParaRPr lang="ru-RU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14" name="Прямая соединительная линия 13"/>
            <p:cNvCxnSpPr>
              <a:stCxn id="6" idx="1"/>
              <a:endCxn id="8" idx="3"/>
            </p:cNvCxnSpPr>
            <p:nvPr/>
          </p:nvCxnSpPr>
          <p:spPr>
            <a:xfrm>
              <a:off x="2416341" y="4883174"/>
              <a:ext cx="731860" cy="711718"/>
            </a:xfrm>
            <a:prstGeom prst="line">
              <a:avLst/>
            </a:prstGeom>
            <a:ln>
              <a:solidFill>
                <a:srgbClr val="FFC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>
              <a:stCxn id="6" idx="0"/>
            </p:cNvCxnSpPr>
            <p:nvPr/>
          </p:nvCxnSpPr>
          <p:spPr>
            <a:xfrm>
              <a:off x="2772201" y="4735772"/>
              <a:ext cx="503261" cy="503260"/>
            </a:xfrm>
            <a:prstGeom prst="line">
              <a:avLst/>
            </a:prstGeom>
            <a:ln>
              <a:solidFill>
                <a:srgbClr val="FFC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>
              <a:stCxn id="6" idx="2"/>
              <a:endCxn id="6" idx="4"/>
            </p:cNvCxnSpPr>
            <p:nvPr/>
          </p:nvCxnSpPr>
          <p:spPr>
            <a:xfrm>
              <a:off x="2268939" y="5239034"/>
              <a:ext cx="503262" cy="503261"/>
            </a:xfrm>
            <a:prstGeom prst="line">
              <a:avLst/>
            </a:prstGeom>
            <a:ln>
              <a:solidFill>
                <a:srgbClr val="FFC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>
              <a:off x="2584201" y="4809474"/>
              <a:ext cx="651281" cy="578343"/>
            </a:xfrm>
            <a:prstGeom prst="line">
              <a:avLst/>
            </a:prstGeom>
            <a:ln>
              <a:solidFill>
                <a:srgbClr val="FFC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Прямая соединительная линия 22"/>
            <p:cNvCxnSpPr/>
            <p:nvPr/>
          </p:nvCxnSpPr>
          <p:spPr>
            <a:xfrm>
              <a:off x="2282950" y="5053398"/>
              <a:ext cx="691677" cy="636008"/>
            </a:xfrm>
            <a:prstGeom prst="line">
              <a:avLst/>
            </a:prstGeom>
            <a:ln>
              <a:solidFill>
                <a:srgbClr val="FFC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Прямая соединительная линия 25"/>
            <p:cNvCxnSpPr>
              <a:stCxn id="8" idx="0"/>
              <a:endCxn id="8" idx="2"/>
            </p:cNvCxnSpPr>
            <p:nvPr/>
          </p:nvCxnSpPr>
          <p:spPr>
            <a:xfrm flipH="1">
              <a:off x="3000799" y="4735771"/>
              <a:ext cx="503262" cy="503262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Прямая соединительная линия 28"/>
            <p:cNvCxnSpPr>
              <a:stCxn id="8" idx="7"/>
              <a:endCxn id="8" idx="3"/>
            </p:cNvCxnSpPr>
            <p:nvPr/>
          </p:nvCxnSpPr>
          <p:spPr>
            <a:xfrm flipH="1">
              <a:off x="3148201" y="4883173"/>
              <a:ext cx="711719" cy="711719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Прямая соединительная линия 31"/>
            <p:cNvCxnSpPr>
              <a:stCxn id="8" idx="6"/>
              <a:endCxn id="8" idx="4"/>
            </p:cNvCxnSpPr>
            <p:nvPr/>
          </p:nvCxnSpPr>
          <p:spPr>
            <a:xfrm flipH="1">
              <a:off x="3504061" y="5239033"/>
              <a:ext cx="503261" cy="503261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Прямая соединительная линия 34"/>
            <p:cNvCxnSpPr/>
            <p:nvPr/>
          </p:nvCxnSpPr>
          <p:spPr>
            <a:xfrm flipH="1">
              <a:off x="3301636" y="5036816"/>
              <a:ext cx="665706" cy="652590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Прямая соединительная линия 37"/>
            <p:cNvCxnSpPr/>
            <p:nvPr/>
          </p:nvCxnSpPr>
          <p:spPr>
            <a:xfrm flipH="1">
              <a:off x="3023831" y="4788659"/>
              <a:ext cx="627632" cy="599158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Блок-схема: узел 5"/>
            <p:cNvSpPr/>
            <p:nvPr/>
          </p:nvSpPr>
          <p:spPr>
            <a:xfrm>
              <a:off x="2268939" y="4735772"/>
              <a:ext cx="1006523" cy="1006523"/>
            </a:xfrm>
            <a:prstGeom prst="flowChartConnector">
              <a:avLst/>
            </a:prstGeom>
            <a:noFill/>
            <a:ln w="762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latin typeface="Arial" panose="020B0604020202020204" pitchFamily="34" charset="0"/>
                  <a:cs typeface="Arial" panose="020B0604020202020204" pitchFamily="34" charset="0"/>
                </a:rPr>
                <a:t>A</a:t>
              </a:r>
              <a:endParaRPr lang="ru-RU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" name="Блок-схема: узел 7"/>
            <p:cNvSpPr/>
            <p:nvPr/>
          </p:nvSpPr>
          <p:spPr>
            <a:xfrm>
              <a:off x="3000799" y="4735771"/>
              <a:ext cx="1006523" cy="1006523"/>
            </a:xfrm>
            <a:prstGeom prst="flowChartConnector">
              <a:avLst/>
            </a:prstGeom>
            <a:noFill/>
            <a:ln w="762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latin typeface="Arial" panose="020B0604020202020204" pitchFamily="34" charset="0"/>
                  <a:cs typeface="Arial" panose="020B0604020202020204" pitchFamily="34" charset="0"/>
                </a:rPr>
                <a:t>B</a:t>
              </a:r>
              <a:endParaRPr lang="ru-RU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42" name="Блок-схема: узел 41"/>
          <p:cNvSpPr/>
          <p:nvPr/>
        </p:nvSpPr>
        <p:spPr>
          <a:xfrm>
            <a:off x="1763324" y="4187428"/>
            <a:ext cx="392455" cy="392455"/>
          </a:xfrm>
          <a:prstGeom prst="flowChartConnector">
            <a:avLst/>
          </a:prstGeom>
          <a:noFill/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Плюс 42"/>
          <p:cNvSpPr/>
          <p:nvPr/>
        </p:nvSpPr>
        <p:spPr>
          <a:xfrm>
            <a:off x="2201841" y="4152103"/>
            <a:ext cx="457200" cy="457200"/>
          </a:xfrm>
          <a:prstGeom prst="mathPlus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Блок-схема: узел 44"/>
          <p:cNvSpPr/>
          <p:nvPr/>
        </p:nvSpPr>
        <p:spPr>
          <a:xfrm>
            <a:off x="2705103" y="4187428"/>
            <a:ext cx="392455" cy="392455"/>
          </a:xfrm>
          <a:prstGeom prst="flowChartConnector">
            <a:avLst/>
          </a:prstGeom>
          <a:noFill/>
          <a:ln w="76200">
            <a:solidFill>
              <a:srgbClr val="0070C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Равно 45"/>
          <p:cNvSpPr/>
          <p:nvPr/>
        </p:nvSpPr>
        <p:spPr>
          <a:xfrm>
            <a:off x="1364310" y="4213465"/>
            <a:ext cx="366418" cy="366418"/>
          </a:xfrm>
          <a:prstGeom prst="mathEqual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1" name="Блок-схема: узел 50"/>
          <p:cNvSpPr/>
          <p:nvPr/>
        </p:nvSpPr>
        <p:spPr>
          <a:xfrm>
            <a:off x="649481" y="4201620"/>
            <a:ext cx="392455" cy="392455"/>
          </a:xfrm>
          <a:prstGeom prst="flowChartConnector">
            <a:avLst/>
          </a:prstGeom>
          <a:noFill/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" name="Блок-схема: узел 51"/>
          <p:cNvSpPr/>
          <p:nvPr/>
        </p:nvSpPr>
        <p:spPr>
          <a:xfrm>
            <a:off x="926464" y="4205215"/>
            <a:ext cx="392455" cy="392455"/>
          </a:xfrm>
          <a:prstGeom prst="flowChartConnector">
            <a:avLst/>
          </a:prstGeom>
          <a:noFill/>
          <a:ln w="76200">
            <a:solidFill>
              <a:srgbClr val="0070C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" name="Минус 52"/>
          <p:cNvSpPr/>
          <p:nvPr/>
        </p:nvSpPr>
        <p:spPr>
          <a:xfrm>
            <a:off x="3112148" y="4144758"/>
            <a:ext cx="457200" cy="457200"/>
          </a:xfrm>
          <a:prstGeom prst="mathMinus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58" name="Группа 57"/>
          <p:cNvGrpSpPr/>
          <p:nvPr/>
        </p:nvGrpSpPr>
        <p:grpSpPr>
          <a:xfrm>
            <a:off x="3327866" y="4069057"/>
            <a:ext cx="884233" cy="602398"/>
            <a:chOff x="3378590" y="4087489"/>
            <a:chExt cx="884233" cy="602398"/>
          </a:xfrm>
        </p:grpSpPr>
        <p:sp>
          <p:nvSpPr>
            <p:cNvPr id="57" name="Дуга 56"/>
            <p:cNvSpPr/>
            <p:nvPr/>
          </p:nvSpPr>
          <p:spPr>
            <a:xfrm rot="2809863">
              <a:off x="3378590" y="4103460"/>
              <a:ext cx="586427" cy="586427"/>
            </a:xfrm>
            <a:prstGeom prst="arc">
              <a:avLst>
                <a:gd name="adj1" fmla="val 14709737"/>
                <a:gd name="adj2" fmla="val 815067"/>
              </a:avLst>
            </a:prstGeom>
            <a:ln w="76200">
              <a:solidFill>
                <a:srgbClr val="FFC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6" name="Дуга 55"/>
            <p:cNvSpPr/>
            <p:nvPr/>
          </p:nvSpPr>
          <p:spPr>
            <a:xfrm rot="13607231">
              <a:off x="3676396" y="4087489"/>
              <a:ext cx="586427" cy="586427"/>
            </a:xfrm>
            <a:prstGeom prst="arc">
              <a:avLst>
                <a:gd name="adj1" fmla="val 14709737"/>
                <a:gd name="adj2" fmla="val 815067"/>
              </a:avLst>
            </a:prstGeom>
            <a:ln w="76200">
              <a:solidFill>
                <a:srgbClr val="0070C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2176606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1" name="Прямая соединительная линия 50"/>
          <p:cNvCxnSpPr>
            <a:stCxn id="34" idx="1"/>
            <a:endCxn id="34" idx="5"/>
          </p:cNvCxnSpPr>
          <p:nvPr/>
        </p:nvCxnSpPr>
        <p:spPr>
          <a:xfrm>
            <a:off x="6045327" y="4894512"/>
            <a:ext cx="1044576" cy="1044576"/>
          </a:xfrm>
          <a:prstGeom prst="line">
            <a:avLst/>
          </a:prstGeom>
          <a:ln w="57150">
            <a:solidFill>
              <a:srgbClr val="FFC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Условная вероятность</a:t>
            </a:r>
            <a:endParaRPr lang="ru-RU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/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ru-RU" sz="2000" b="0" i="1" smtClean="0">
                            <a:latin typeface="Cambria Math" panose="02040503050406030204" pitchFamily="18" charset="0"/>
                          </a:rPr>
                          <m:t> и 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den>
                    </m:f>
                  </m:oMath>
                </a14:m>
                <a:r>
                  <a:rPr lang="en-US" sz="2000" b="0" dirty="0" smtClean="0"/>
                  <a:t/>
                </a:r>
                <a:br>
                  <a:rPr lang="en-US" sz="2000" b="0" dirty="0" smtClean="0"/>
                </a:br>
                <a:r>
                  <a:rPr lang="ru-RU" sz="2000" b="0" dirty="0" smtClean="0"/>
                  <a:t>или</a:t>
                </a:r>
                <a:r>
                  <a:rPr lang="en-US" sz="2000" b="0" i="1" dirty="0" smtClean="0">
                    <a:latin typeface="Cambria Math" panose="02040503050406030204" pitchFamily="18" charset="0"/>
                  </a:rPr>
                  <a:t/>
                </a:r>
                <a:br>
                  <a:rPr lang="en-US" sz="2000" b="0" i="1" dirty="0" smtClean="0">
                    <a:latin typeface="Cambria Math" panose="02040503050406030204" pitchFamily="18" charset="0"/>
                  </a:rPr>
                </a:b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ru-RU" sz="2000" b="0" i="1" smtClean="0">
                            <a:latin typeface="Cambria Math" panose="02040503050406030204" pitchFamily="18" charset="0"/>
                          </a:rPr>
                          <m:t> и 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d>
                    <m:r>
                      <a:rPr lang="ru-RU" sz="20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𝐵</m:t>
                        </m:r>
                      </m:e>
                    </m:d>
                  </m:oMath>
                </a14:m>
                <a:r>
                  <a:rPr lang="en-US" sz="2000" b="0" i="1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/>
                </a:r>
                <a:br>
                  <a:rPr lang="en-US" sz="2000" b="0" i="1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</a:br>
                <a:r>
                  <a:rPr lang="en-US" sz="2000" i="1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/>
                </a:r>
                <a:br>
                  <a:rPr lang="en-US" sz="2000" i="1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</a:br>
                <a:endParaRPr lang="en-US" sz="2000" i="1" dirty="0" smtClean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:endParaRPr lang="en-US" sz="2000" b="0" dirty="0" smtClean="0"/>
              </a:p>
              <a:p>
                <a:pPr/>
                <a:r>
                  <a:rPr lang="ru-RU" sz="2000" dirty="0" smtClean="0"/>
                  <a:t>Если </a:t>
                </a:r>
                <a:r>
                  <a:rPr lang="en-US" sz="2000" dirty="0" smtClean="0"/>
                  <a:t>A </a:t>
                </a:r>
                <a:r>
                  <a:rPr lang="ru-RU" sz="2000" dirty="0" smtClean="0"/>
                  <a:t>и </a:t>
                </a:r>
                <a:r>
                  <a:rPr lang="en-US" sz="2000" dirty="0" smtClean="0"/>
                  <a:t>B</a:t>
                </a:r>
                <a:r>
                  <a:rPr lang="ru-RU" sz="2000" dirty="0" smtClean="0"/>
                  <a:t> независимы, то</a:t>
                </a:r>
                <a:br>
                  <a:rPr lang="ru-RU" sz="2000" dirty="0" smtClean="0"/>
                </a:br>
                <a:r>
                  <a:rPr lang="en-US" sz="2000" i="1" dirty="0" smtClean="0">
                    <a:latin typeface="Cambria Math" panose="02040503050406030204" pitchFamily="18" charset="0"/>
                  </a:rPr>
                  <a:t/>
                </a:r>
                <a:br>
                  <a:rPr lang="en-US" sz="2000" i="1" dirty="0" smtClean="0">
                    <a:latin typeface="Cambria Math" panose="02040503050406030204" pitchFamily="18" charset="0"/>
                  </a:rPr>
                </a:b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d>
                    <m:r>
                      <a:rPr lang="en-US" sz="20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𝑃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ru-RU" sz="2000" i="1">
                            <a:latin typeface="Cambria Math" panose="02040503050406030204" pitchFamily="18" charset="0"/>
                          </a:rPr>
                          <m:t> и 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𝐵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𝑃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𝐵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)</m:t>
                        </m:r>
                      </m:den>
                    </m:f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𝑃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)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𝑃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𝐵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𝑃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𝐵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)</m:t>
                        </m:r>
                      </m:den>
                    </m:f>
                    <m:r>
                      <a:rPr lang="en-US" sz="20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2000" dirty="0"/>
              </a:p>
              <a:p>
                <a:endParaRPr lang="en-US" sz="2000" b="0" dirty="0" smtClean="0"/>
              </a:p>
              <a:p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ru-RU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,…,</m:t>
                        </m:r>
                        <m:sSub>
                          <m:sSub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chr m:val="∏"/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20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p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sSub>
                          <m:sSub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|</m:t>
                        </m:r>
                        <m:sSub>
                          <m:sSub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−1</m:t>
                            </m:r>
                          </m:sub>
                        </m:s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,…,</m:t>
                        </m:r>
                        <m:sSub>
                          <m:sSub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nary>
                  </m:oMath>
                </a14:m>
                <a:endParaRPr lang="en-US" sz="2000" dirty="0"/>
              </a:p>
              <a:p>
                <a:pPr marL="0" indent="0">
                  <a:buNone/>
                </a:pPr>
                <a:endParaRPr lang="en-US" sz="2400" b="0" dirty="0" smtClean="0"/>
              </a:p>
              <a:p>
                <a:pPr marL="0" indent="0">
                  <a:buNone/>
                </a:pPr>
                <a:endParaRPr lang="ru-RU" sz="1800" dirty="0"/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242" b="-426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Footer Placeholder 4"/>
          <p:cNvSpPr txBox="1">
            <a:spLocks/>
          </p:cNvSpPr>
          <p:nvPr/>
        </p:nvSpPr>
        <p:spPr>
          <a:xfrm>
            <a:off x="498473" y="6249334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2800" i="1" kern="1200">
                <a:solidFill>
                  <a:schemeClr val="accent1"/>
                </a:solidFill>
                <a:latin typeface="Arial"/>
                <a:ea typeface="+mn-ea"/>
                <a:cs typeface="Arial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err="1" smtClean="0">
                <a:solidFill>
                  <a:schemeClr val="accent3"/>
                </a:solidFill>
              </a:rPr>
              <a:t>Асирян</a:t>
            </a:r>
            <a:endParaRPr lang="en-US" dirty="0">
              <a:solidFill>
                <a:schemeClr val="accent3"/>
              </a:solidFill>
            </a:endParaRPr>
          </a:p>
        </p:txBody>
      </p:sp>
      <p:grpSp>
        <p:nvGrpSpPr>
          <p:cNvPr id="25" name="Группа 24"/>
          <p:cNvGrpSpPr/>
          <p:nvPr/>
        </p:nvGrpSpPr>
        <p:grpSpPr>
          <a:xfrm>
            <a:off x="4129391" y="2109615"/>
            <a:ext cx="4462817" cy="1815152"/>
            <a:chOff x="4129391" y="2109615"/>
            <a:chExt cx="4462817" cy="1815152"/>
          </a:xfrm>
        </p:grpSpPr>
        <p:sp>
          <p:nvSpPr>
            <p:cNvPr id="7" name="Прямоугольник 6"/>
            <p:cNvSpPr/>
            <p:nvPr/>
          </p:nvSpPr>
          <p:spPr>
            <a:xfrm>
              <a:off x="4129391" y="2109615"/>
              <a:ext cx="4462817" cy="1815152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US" dirty="0" smtClean="0">
                  <a:latin typeface="Arial" panose="020B0604020202020204" pitchFamily="34" charset="0"/>
                  <a:cs typeface="Arial" panose="020B0604020202020204" pitchFamily="34" charset="0"/>
                </a:rPr>
                <a:t>True</a:t>
              </a:r>
              <a:endParaRPr lang="ru-RU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13" name="Прямая соединительная линия 12"/>
            <p:cNvCxnSpPr>
              <a:stCxn id="19" idx="0"/>
              <a:endCxn id="19" idx="2"/>
            </p:cNvCxnSpPr>
            <p:nvPr/>
          </p:nvCxnSpPr>
          <p:spPr>
            <a:xfrm flipH="1">
              <a:off x="5857539" y="2559989"/>
              <a:ext cx="503262" cy="503262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Прямая соединительная линия 13"/>
            <p:cNvCxnSpPr>
              <a:stCxn id="19" idx="7"/>
              <a:endCxn id="19" idx="3"/>
            </p:cNvCxnSpPr>
            <p:nvPr/>
          </p:nvCxnSpPr>
          <p:spPr>
            <a:xfrm flipH="1">
              <a:off x="6004941" y="2707391"/>
              <a:ext cx="711719" cy="711719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Прямая соединительная линия 14"/>
            <p:cNvCxnSpPr>
              <a:stCxn id="19" idx="6"/>
              <a:endCxn id="19" idx="4"/>
            </p:cNvCxnSpPr>
            <p:nvPr/>
          </p:nvCxnSpPr>
          <p:spPr>
            <a:xfrm flipH="1">
              <a:off x="6360801" y="3063251"/>
              <a:ext cx="503261" cy="503261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 flipH="1">
              <a:off x="6158376" y="2861034"/>
              <a:ext cx="665706" cy="652590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 flipH="1">
              <a:off x="5880571" y="2612877"/>
              <a:ext cx="627632" cy="599158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Блок-схема: узел 17"/>
            <p:cNvSpPr/>
            <p:nvPr/>
          </p:nvSpPr>
          <p:spPr>
            <a:xfrm>
              <a:off x="5125679" y="2559990"/>
              <a:ext cx="1006523" cy="1006523"/>
            </a:xfrm>
            <a:prstGeom prst="flowChartConnector">
              <a:avLst/>
            </a:prstGeom>
            <a:noFill/>
            <a:ln w="762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latin typeface="Arial" panose="020B0604020202020204" pitchFamily="34" charset="0"/>
                  <a:cs typeface="Arial" panose="020B0604020202020204" pitchFamily="34" charset="0"/>
                </a:rPr>
                <a:t>A</a:t>
              </a:r>
              <a:endParaRPr lang="ru-RU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9" name="Блок-схема: узел 18"/>
            <p:cNvSpPr/>
            <p:nvPr/>
          </p:nvSpPr>
          <p:spPr>
            <a:xfrm>
              <a:off x="5857539" y="2559989"/>
              <a:ext cx="1006523" cy="1006523"/>
            </a:xfrm>
            <a:prstGeom prst="flowChartConnector">
              <a:avLst/>
            </a:prstGeom>
            <a:noFill/>
            <a:ln w="762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latin typeface="Arial" panose="020B0604020202020204" pitchFamily="34" charset="0"/>
                  <a:cs typeface="Arial" panose="020B0604020202020204" pitchFamily="34" charset="0"/>
                </a:rPr>
                <a:t>B</a:t>
              </a:r>
              <a:endParaRPr lang="ru-RU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cxnSp>
        <p:nvCxnSpPr>
          <p:cNvPr id="20" name="Прямая соединительная линия 19"/>
          <p:cNvCxnSpPr/>
          <p:nvPr/>
        </p:nvCxnSpPr>
        <p:spPr>
          <a:xfrm>
            <a:off x="5852687" y="3118838"/>
            <a:ext cx="239535" cy="196043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5872677" y="3009598"/>
            <a:ext cx="239535" cy="196043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5891206" y="2867207"/>
            <a:ext cx="239535" cy="196043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Стрелка вниз 25"/>
          <p:cNvSpPr/>
          <p:nvPr/>
        </p:nvSpPr>
        <p:spPr>
          <a:xfrm>
            <a:off x="7273433" y="4055562"/>
            <a:ext cx="415981" cy="358255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Блок-схема: узел 33"/>
          <p:cNvSpPr/>
          <p:nvPr/>
        </p:nvSpPr>
        <p:spPr>
          <a:xfrm>
            <a:off x="5828988" y="4678173"/>
            <a:ext cx="1477254" cy="1477254"/>
          </a:xfrm>
          <a:prstGeom prst="flowChartConnector">
            <a:avLst/>
          </a:prstGeom>
          <a:noFill/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ru-RU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0" name="Прямая соединительная линия 49"/>
          <p:cNvCxnSpPr>
            <a:stCxn id="34" idx="2"/>
            <a:endCxn id="34" idx="4"/>
          </p:cNvCxnSpPr>
          <p:nvPr/>
        </p:nvCxnSpPr>
        <p:spPr>
          <a:xfrm>
            <a:off x="5828988" y="5416800"/>
            <a:ext cx="738627" cy="738627"/>
          </a:xfrm>
          <a:prstGeom prst="line">
            <a:avLst/>
          </a:prstGeom>
          <a:ln w="57150">
            <a:solidFill>
              <a:srgbClr val="FFC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единительная линия 51"/>
          <p:cNvCxnSpPr>
            <a:stCxn id="34" idx="0"/>
            <a:endCxn id="34" idx="6"/>
          </p:cNvCxnSpPr>
          <p:nvPr/>
        </p:nvCxnSpPr>
        <p:spPr>
          <a:xfrm>
            <a:off x="6567615" y="4678173"/>
            <a:ext cx="738627" cy="738627"/>
          </a:xfrm>
          <a:prstGeom prst="line">
            <a:avLst/>
          </a:prstGeom>
          <a:ln w="57150">
            <a:solidFill>
              <a:srgbClr val="FFC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5" name="Прямая соединительная линия 64"/>
          <p:cNvCxnSpPr/>
          <p:nvPr/>
        </p:nvCxnSpPr>
        <p:spPr>
          <a:xfrm>
            <a:off x="5907727" y="5107727"/>
            <a:ext cx="928599" cy="982167"/>
          </a:xfrm>
          <a:prstGeom prst="line">
            <a:avLst/>
          </a:prstGeom>
          <a:ln w="57150">
            <a:solidFill>
              <a:srgbClr val="FFC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7" name="Прямая соединительная линия 66"/>
          <p:cNvCxnSpPr/>
          <p:nvPr/>
        </p:nvCxnSpPr>
        <p:spPr>
          <a:xfrm>
            <a:off x="6319654" y="4757363"/>
            <a:ext cx="928599" cy="982167"/>
          </a:xfrm>
          <a:prstGeom prst="line">
            <a:avLst/>
          </a:prstGeom>
          <a:ln w="57150">
            <a:solidFill>
              <a:srgbClr val="FFC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Блок-схема: узел 34"/>
          <p:cNvSpPr/>
          <p:nvPr/>
        </p:nvSpPr>
        <p:spPr>
          <a:xfrm>
            <a:off x="6967436" y="4699129"/>
            <a:ext cx="1443955" cy="1443955"/>
          </a:xfrm>
          <a:prstGeom prst="flowChartConnector">
            <a:avLst/>
          </a:prstGeom>
          <a:noFill/>
          <a:ln w="76200">
            <a:solidFill>
              <a:srgbClr val="0070C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B=True</a:t>
            </a:r>
            <a:endParaRPr lang="ru-RU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8428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Байесовская </a:t>
            </a:r>
            <a:r>
              <a:rPr lang="ru-RU" dirty="0" smtClean="0"/>
              <a:t>сеть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</a:rPr>
                          <m:t>,…,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chr m:val="∏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sup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𝑃</m:t>
                        </m:r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</m:e>
                          <m:e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sub>
                            </m:s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,…,</m:t>
                            </m:r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</m:e>
                        </m:d>
                        <m:r>
                          <a:rPr lang="ru-RU" b="0" i="1" smtClean="0">
                            <a:latin typeface="Cambria Math" panose="02040503050406030204" pitchFamily="18" charset="0"/>
                          </a:rPr>
                          <m:t>⇒</m:t>
                        </m:r>
                      </m:e>
                    </m:nary>
                  </m:oMath>
                </a14:m>
                <a:r>
                  <a:rPr lang="en-US" dirty="0" smtClean="0"/>
                  <a:t/>
                </a:r>
                <a:br>
                  <a:rPr lang="en-US" dirty="0" smtClean="0"/>
                </a:b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⇒</m:t>
                    </m:r>
                    <m:nary>
                      <m:naryPr>
                        <m:chr m:val="∏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sup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𝑃</m:t>
                        </m:r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</m:e>
                          <m:e>
                            <m:r>
                              <a:rPr lang="ru-RU" b="0" i="1" smtClean="0">
                                <a:latin typeface="Cambria Math" panose="02040503050406030204" pitchFamily="18" charset="0"/>
                              </a:rPr>
                              <m:t>родители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</m:d>
                      </m:e>
                    </m:nary>
                  </m:oMath>
                </a14:m>
                <a:endParaRPr lang="ru-RU" dirty="0" smtClean="0"/>
              </a:p>
              <a:p>
                <a:r>
                  <a:rPr lang="ru-RU" dirty="0" smtClean="0"/>
                  <a:t>Вершины, несоединенные ребром,</a:t>
                </a:r>
                <a:br>
                  <a:rPr lang="ru-RU" dirty="0" smtClean="0"/>
                </a:br>
                <a:r>
                  <a:rPr lang="ru-RU" dirty="0" smtClean="0"/>
                  <a:t>соответствуют независимым событиям</a:t>
                </a:r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80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Блок-схема: узел 4"/>
          <p:cNvSpPr/>
          <p:nvPr/>
        </p:nvSpPr>
        <p:spPr>
          <a:xfrm>
            <a:off x="6791045" y="5746236"/>
            <a:ext cx="457200" cy="457200"/>
          </a:xfrm>
          <a:prstGeom prst="flowChartConnecto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Блок-схема: узел 5"/>
          <p:cNvSpPr/>
          <p:nvPr/>
        </p:nvSpPr>
        <p:spPr>
          <a:xfrm>
            <a:off x="6805238" y="5043767"/>
            <a:ext cx="457200" cy="457200"/>
          </a:xfrm>
          <a:prstGeom prst="flowChartConnecto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Блок-схема: узел 6"/>
          <p:cNvSpPr/>
          <p:nvPr/>
        </p:nvSpPr>
        <p:spPr>
          <a:xfrm>
            <a:off x="7248245" y="4514336"/>
            <a:ext cx="457200" cy="457200"/>
          </a:xfrm>
          <a:prstGeom prst="flowChartConnecto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Блок-схема: узел 7"/>
          <p:cNvSpPr/>
          <p:nvPr/>
        </p:nvSpPr>
        <p:spPr>
          <a:xfrm>
            <a:off x="6486245" y="4402417"/>
            <a:ext cx="457200" cy="457200"/>
          </a:xfrm>
          <a:prstGeom prst="flowChartConnecto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Блок-схема: узел 8"/>
          <p:cNvSpPr/>
          <p:nvPr/>
        </p:nvSpPr>
        <p:spPr>
          <a:xfrm>
            <a:off x="7857845" y="5670036"/>
            <a:ext cx="457200" cy="457200"/>
          </a:xfrm>
          <a:prstGeom prst="flowChartConnecto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1" name="Прямая соединительная линия 10"/>
          <p:cNvCxnSpPr>
            <a:stCxn id="8" idx="4"/>
            <a:endCxn id="6" idx="1"/>
          </p:cNvCxnSpPr>
          <p:nvPr/>
        </p:nvCxnSpPr>
        <p:spPr>
          <a:xfrm>
            <a:off x="6714845" y="4859617"/>
            <a:ext cx="157348" cy="25110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>
            <a:stCxn id="7" idx="3"/>
            <a:endCxn id="6" idx="7"/>
          </p:cNvCxnSpPr>
          <p:nvPr/>
        </p:nvCxnSpPr>
        <p:spPr>
          <a:xfrm flipH="1">
            <a:off x="7195483" y="4904581"/>
            <a:ext cx="119717" cy="20614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>
            <a:stCxn id="7" idx="5"/>
            <a:endCxn id="9" idx="0"/>
          </p:cNvCxnSpPr>
          <p:nvPr/>
        </p:nvCxnSpPr>
        <p:spPr>
          <a:xfrm>
            <a:off x="7638490" y="4904581"/>
            <a:ext cx="447955" cy="76545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>
            <a:stCxn id="6" idx="4"/>
            <a:endCxn id="5" idx="0"/>
          </p:cNvCxnSpPr>
          <p:nvPr/>
        </p:nvCxnSpPr>
        <p:spPr>
          <a:xfrm flipH="1">
            <a:off x="7019645" y="5500967"/>
            <a:ext cx="14193" cy="24526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Footer Placeholder 4"/>
          <p:cNvSpPr txBox="1">
            <a:spLocks/>
          </p:cNvSpPr>
          <p:nvPr/>
        </p:nvSpPr>
        <p:spPr>
          <a:xfrm>
            <a:off x="498473" y="6249334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2800" i="1" kern="1200">
                <a:solidFill>
                  <a:schemeClr val="accent1"/>
                </a:solidFill>
                <a:latin typeface="Arial"/>
                <a:ea typeface="+mn-ea"/>
                <a:cs typeface="Arial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err="1" smtClean="0">
                <a:solidFill>
                  <a:schemeClr val="accent3"/>
                </a:solidFill>
              </a:rPr>
              <a:t>Асирян</a:t>
            </a:r>
            <a:endParaRPr lang="en-US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682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Преимущество">
  <a:themeElements>
    <a:clrScheme name="Advantage">
      <a:dk1>
        <a:sysClr val="windowText" lastClr="000000"/>
      </a:dk1>
      <a:lt1>
        <a:sysClr val="window" lastClr="FFFFFF"/>
      </a:lt1>
      <a:dk2>
        <a:srgbClr val="2B142D"/>
      </a:dk2>
      <a:lt2>
        <a:srgbClr val="C3AFCC"/>
      </a:lt2>
      <a:accent1>
        <a:srgbClr val="663366"/>
      </a:accent1>
      <a:accent2>
        <a:srgbClr val="330F42"/>
      </a:accent2>
      <a:accent3>
        <a:srgbClr val="666699"/>
      </a:accent3>
      <a:accent4>
        <a:srgbClr val="999966"/>
      </a:accent4>
      <a:accent5>
        <a:srgbClr val="F7901E"/>
      </a:accent5>
      <a:accent6>
        <a:srgbClr val="A3A101"/>
      </a:accent6>
      <a:hlink>
        <a:srgbClr val="BC5FBC"/>
      </a:hlink>
      <a:folHlink>
        <a:srgbClr val="9775A7"/>
      </a:folHlink>
    </a:clrScheme>
    <a:fontScheme name="Advantage">
      <a:majorFont>
        <a:latin typeface="Rockwell"/>
        <a:ea typeface=""/>
        <a:cs typeface=""/>
        <a:font script="Jpan" typeface="ＭＳ ゴシック"/>
        <a:font script="Hans" typeface="宋体"/>
        <a:font script="Hant" typeface="新細明體"/>
      </a:majorFont>
      <a:minorFont>
        <a:latin typeface="Rockwell"/>
        <a:ea typeface=""/>
        <a:cs typeface=""/>
        <a:font script="Jpan" typeface="ＭＳ ゴシック"/>
        <a:font script="Hans" typeface="宋体"/>
        <a:font script="Hant" typeface="新細明體"/>
      </a:minorFont>
    </a:fontScheme>
    <a:fmtScheme name="Advantage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6000000" scaled="1"/>
        </a:gradFill>
        <a:gradFill rotWithShape="1">
          <a:gsLst>
            <a:gs pos="0">
              <a:schemeClr val="phClr"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54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63500" dist="25400" dir="5400000" rotWithShape="0">
              <a:srgbClr val="808080">
                <a:alpha val="7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twoPt" dir="tl">
              <a:rot lat="0" lon="0" rev="4500000"/>
            </a:lightRig>
          </a:scene3d>
          <a:sp3d>
            <a:bevelT w="635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1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Преимущество.thmx</Template>
  <TotalTime>3997</TotalTime>
  <Words>24</Words>
  <Application>Microsoft Office PowerPoint</Application>
  <PresentationFormat>Экран (4:3)</PresentationFormat>
  <Paragraphs>27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10" baseType="lpstr">
      <vt:lpstr>Arial</vt:lpstr>
      <vt:lpstr>Arial Black</vt:lpstr>
      <vt:lpstr>Calibri</vt:lpstr>
      <vt:lpstr>Cambria Math</vt:lpstr>
      <vt:lpstr>Rockwell</vt:lpstr>
      <vt:lpstr>Wingdings</vt:lpstr>
      <vt:lpstr>Преимущество</vt:lpstr>
      <vt:lpstr>Аксиомы</vt:lpstr>
      <vt:lpstr>Условная вероятность</vt:lpstr>
      <vt:lpstr>Байесовская сеть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Методы иску</dc:title>
  <dc:creator>Наталья Ефремова</dc:creator>
  <cp:lastModifiedBy>Microsoft</cp:lastModifiedBy>
  <cp:revision>194</cp:revision>
  <cp:lastPrinted>2017-02-02T08:45:40Z</cp:lastPrinted>
  <dcterms:created xsi:type="dcterms:W3CDTF">2017-01-31T11:25:04Z</dcterms:created>
  <dcterms:modified xsi:type="dcterms:W3CDTF">2017-04-26T15:52:35Z</dcterms:modified>
</cp:coreProperties>
</file>